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9" r:id="rId2"/>
    <p:sldId id="257" r:id="rId3"/>
    <p:sldId id="258" r:id="rId4"/>
    <p:sldId id="264" r:id="rId5"/>
    <p:sldId id="259" r:id="rId6"/>
    <p:sldId id="268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03618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150" userDrawn="1">
          <p15:clr>
            <a:srgbClr val="FBAE40"/>
          </p15:clr>
        </p15:guide>
        <p15:guide id="2" pos="340" userDrawn="1">
          <p15:clr>
            <a:srgbClr val="FBAE40"/>
          </p15:clr>
        </p15:guide>
        <p15:guide id="3" pos="5420" userDrawn="1">
          <p15:clr>
            <a:srgbClr val="FBAE40"/>
          </p15:clr>
        </p15:guide>
        <p15:guide id="4" orient="horz" pos="3543" userDrawn="1">
          <p15:clr>
            <a:srgbClr val="FBAE40"/>
          </p15:clr>
        </p15:guide>
        <p15:guide id="5" orient="horz" pos="300" userDrawn="1">
          <p15:clr>
            <a:srgbClr val="FBAE40"/>
          </p15:clr>
        </p15:guide>
        <p15:guide id="6" orient="horz" pos="4020" userDrawn="1">
          <p15:clr>
            <a:srgbClr val="FBAE40"/>
          </p15:clr>
        </p15:guide>
        <p15:guide id="7" orient="horz" pos="268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43996" cy="68579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solidFill>
                  <a:schemeClr val="bg1"/>
                </a:solidFill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solidFill>
                <a:schemeClr val="bg1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87511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2880">
          <p15:clr>
            <a:srgbClr val="FBAE40"/>
          </p15:clr>
        </p15:guide>
        <p15:guide id="5" orient="horz" pos="3906">
          <p15:clr>
            <a:srgbClr val="FBAE40"/>
          </p15:clr>
        </p15:guide>
        <p15:guide id="6" orient="horz" pos="41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  <a:prstGeom prst="rect">
            <a:avLst/>
          </a:prstGeo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44793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300" userDrawn="1">
          <p15:clr>
            <a:srgbClr val="FBAE40"/>
          </p15:clr>
        </p15:guide>
        <p15:guide id="2" pos="363" userDrawn="1">
          <p15:clr>
            <a:srgbClr val="FBAE40"/>
          </p15:clr>
        </p15:guide>
        <p15:guide id="3" pos="3742" userDrawn="1">
          <p15:clr>
            <a:srgbClr val="FBAE40"/>
          </p15:clr>
        </p15:guide>
        <p15:guide id="4" orient="horz" pos="302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pos="498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1"/>
            <a:ext cx="9143998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67586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300">
          <p15:clr>
            <a:srgbClr val="FBAE40"/>
          </p15:clr>
        </p15:guide>
        <p15:guide id="2" pos="363">
          <p15:clr>
            <a:srgbClr val="FBAE40"/>
          </p15:clr>
        </p15:guide>
        <p15:guide id="3" pos="3742">
          <p15:clr>
            <a:srgbClr val="FBAE40"/>
          </p15:clr>
        </p15:guide>
        <p15:guide id="4" orient="horz" pos="3022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49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65364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2" userDrawn="1">
          <p15:clr>
            <a:srgbClr val="FBAE40"/>
          </p15:clr>
        </p15:guide>
        <p15:guide id="2" pos="5488" userDrawn="1">
          <p15:clr>
            <a:srgbClr val="FBAE40"/>
          </p15:clr>
        </p15:guide>
        <p15:guide id="3" pos="2880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  <p15:guide id="5" orient="horz" pos="3906" userDrawn="1">
          <p15:clr>
            <a:srgbClr val="FBAE40"/>
          </p15:clr>
        </p15:guide>
        <p15:guide id="6" orient="horz" pos="4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43998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solidFill>
                  <a:schemeClr val="tx1"/>
                </a:solidFill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solidFill>
                <a:schemeClr val="tx1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51053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pos="2880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  <p15:guide id="5" orient="horz" pos="3906" userDrawn="1">
          <p15:clr>
            <a:srgbClr val="FBAE40"/>
          </p15:clr>
        </p15:guide>
        <p15:guide id="6" orient="horz" pos="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43997" cy="68579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solidFill>
                  <a:schemeClr val="tx1"/>
                </a:solidFill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solidFill>
                <a:schemeClr val="tx1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53194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pos="2880" userDrawn="1">
          <p15:clr>
            <a:srgbClr val="FBAE40"/>
          </p15:clr>
        </p15:guide>
        <p15:guide id="5" orient="horz" pos="3906" userDrawn="1">
          <p15:clr>
            <a:srgbClr val="FBAE40"/>
          </p15:clr>
        </p15:guide>
        <p15:guide id="6" orient="horz" pos="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43997" cy="68579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solidFill>
                  <a:schemeClr val="tx1"/>
                </a:solidFill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solidFill>
                <a:schemeClr val="tx1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37800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pos="2880" userDrawn="1">
          <p15:clr>
            <a:srgbClr val="FBAE40"/>
          </p15:clr>
        </p15:guide>
        <p15:guide id="5" orient="horz" pos="3906" userDrawn="1">
          <p15:clr>
            <a:srgbClr val="FBAE40"/>
          </p15:clr>
        </p15:guide>
        <p15:guide id="6" orient="horz" pos="41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43997" cy="68579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solidFill>
                  <a:schemeClr val="tx1"/>
                </a:solidFill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solidFill>
                <a:schemeClr val="tx1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00224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2880">
          <p15:clr>
            <a:srgbClr val="FBAE40"/>
          </p15:clr>
        </p15:guide>
        <p15:guide id="5" orient="horz" pos="3906">
          <p15:clr>
            <a:srgbClr val="FBAE40"/>
          </p15:clr>
        </p15:guide>
        <p15:guide id="6" orient="horz" pos="4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43996" cy="68579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81962" y="6347619"/>
            <a:ext cx="495302" cy="276999"/>
          </a:xfrm>
          <a:prstGeom prst="rect">
            <a:avLst/>
          </a:prstGeom>
          <a:noFill/>
        </p:spPr>
        <p:txBody>
          <a:bodyPr wrap="square" lIns="0" rIns="144000" rtlCol="0">
            <a:spAutoFit/>
          </a:bodyPr>
          <a:lstStyle/>
          <a:p>
            <a:pPr algn="r"/>
            <a:fld id="{1FBD3D8A-AFC7-4618-8C27-13AB26A6FB28}" type="slidenum">
              <a:rPr lang="ru-RU" sz="1200" smtClean="0">
                <a:solidFill>
                  <a:schemeClr val="bg1"/>
                </a:solidFill>
                <a:latin typeface="Helios" panose="04000500000000000000" pitchFamily="82" charset="0"/>
              </a:rPr>
              <a:pPr algn="r"/>
              <a:t>‹#›</a:t>
            </a:fld>
            <a:endParaRPr lang="ru-RU" sz="1200" dirty="0">
              <a:solidFill>
                <a:schemeClr val="bg1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99378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272">
          <p15:clr>
            <a:srgbClr val="FBAE40"/>
          </p15:clr>
        </p15:guide>
        <p15:guide id="2" pos="5488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2880">
          <p15:clr>
            <a:srgbClr val="FBAE40"/>
          </p15:clr>
        </p15:guide>
        <p15:guide id="5" orient="horz" pos="3906">
          <p15:clr>
            <a:srgbClr val="FBAE40"/>
          </p15:clr>
        </p15:guide>
        <p15:guide id="6" orient="horz" pos="4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026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44513" y="4267200"/>
            <a:ext cx="6046787" cy="103958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30" dirty="0" smtClean="0">
                <a:solidFill>
                  <a:prstClr val="black"/>
                </a:solidFill>
                <a:latin typeface="Helios" panose="04000500000000000000" pitchFamily="82" charset="0"/>
              </a:rPr>
              <a:t>Практикум по психологическому  консультированию </a:t>
            </a:r>
            <a:endParaRPr lang="ru-RU" sz="3200" b="1" spc="30" dirty="0">
              <a:solidFill>
                <a:prstClr val="black"/>
              </a:solidFill>
              <a:latin typeface="Helios" panose="0400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763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Вопросы на этапе сравнения альтернатив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Какая альтернатива является наилучшей?</a:t>
            </a:r>
          </a:p>
          <a:p>
            <a:pPr lvl="0"/>
            <a:r>
              <a:rPr lang="ru-RU" dirty="0"/>
              <a:t>Отвечает ли данная альтернатива всем требованиям?  </a:t>
            </a:r>
          </a:p>
          <a:p>
            <a:pPr lvl="0"/>
            <a:r>
              <a:rPr lang="ru-RU" dirty="0"/>
              <a:t>Какая альтернатива из оставшихся является наилучшей?</a:t>
            </a:r>
          </a:p>
          <a:p>
            <a:pPr lvl="0"/>
            <a:r>
              <a:rPr lang="ru-RU" dirty="0"/>
              <a:t>Если наилучшая альтернатива отвечает всем требованиям, что мешает принять решение и начать действовать?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Авторы технологии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Ирвинг</a:t>
            </a:r>
            <a:r>
              <a:rPr lang="ru-RU" dirty="0"/>
              <a:t> </a:t>
            </a:r>
            <a:r>
              <a:rPr lang="ru-RU" dirty="0" err="1"/>
              <a:t>Джанис</a:t>
            </a:r>
            <a:r>
              <a:rPr lang="ru-RU" dirty="0"/>
              <a:t> — американский ученый, который принимал участие в разработке важных решений правительства. В книге, «Принятие решения. Теория психологического конфликта выбора и обязательства»   которую он написал вместе с австралийским ученым Леоном Манном, принятие решения рассматривается как горячий когнитивный процесс — </a:t>
            </a:r>
            <a:r>
              <a:rPr lang="ru-RU" dirty="0" err="1"/>
              <a:t>процесс</a:t>
            </a:r>
            <a:r>
              <a:rPr lang="ru-RU" dirty="0"/>
              <a:t>, протекающий на ярком эмоциональном фоне.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Неэффективные стратегии поведения в ситуации принятия решения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сделать вид, что ничего не случилось, что нет необходимости принимать решение и продолжать жить, не заботясь о последствиях, к которым приведет развитие событий.</a:t>
            </a:r>
          </a:p>
          <a:p>
            <a:r>
              <a:rPr lang="ru-RU" dirty="0"/>
              <a:t>применить стиль поведения, который всегда выручал в трудной ситуации, не вникая в тонкие особенности ситуации, и не решая тех задач, которые отличают ее от всех прежних.</a:t>
            </a:r>
          </a:p>
          <a:p>
            <a:r>
              <a:rPr lang="ru-RU" dirty="0"/>
              <a:t>избегая решительных действий, которых требует назревшая ситуация, в ближайшем окружении, человек “реализуется” в областях, где от него ничего не зависит (лежа с газетой на диване, критикует действия правительства, принимает решения о действиях в мировом масштабе, строит планы, которые никогда не могут быть выполнены, выдвигает требования, которых никто не будет выполнять и т.д.).</a:t>
            </a:r>
          </a:p>
          <a:p>
            <a:r>
              <a:rPr lang="ru-RU" dirty="0"/>
              <a:t>озадаченный ситуацией, человек приступает к сбору информации, необходимой для решения, но делает это так полно, обстоятельно и долго, что это становится его новой особой областью деятельности. Не приближаясь к решающему акту, человек превращается в коллекционера сведений.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Опасные аттитюды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dirty="0"/>
              <a:t>импульсивность;</a:t>
            </a:r>
          </a:p>
          <a:p>
            <a:pPr lvl="0"/>
            <a:r>
              <a:rPr lang="ru-RU" dirty="0"/>
              <a:t>убежденность в своем везении, «я везучий»;</a:t>
            </a:r>
          </a:p>
          <a:p>
            <a:pPr lvl="0"/>
            <a:r>
              <a:rPr lang="ru-RU" dirty="0"/>
              <a:t>«</a:t>
            </a:r>
            <a:r>
              <a:rPr lang="ru-RU" dirty="0" err="1"/>
              <a:t>мачо</a:t>
            </a:r>
            <a:r>
              <a:rPr lang="ru-RU" dirty="0"/>
              <a:t>»;</a:t>
            </a:r>
          </a:p>
          <a:p>
            <a:pPr lvl="0"/>
            <a:r>
              <a:rPr lang="ru-RU" dirty="0"/>
              <a:t>безучастность к последствиям;</a:t>
            </a:r>
          </a:p>
          <a:p>
            <a:pPr lvl="0"/>
            <a:r>
              <a:rPr lang="ru-RU" dirty="0"/>
              <a:t>негативизм и отрицание авторитетов.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Эффективная стратегия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/>
              <a:t>Осмотрительность</a:t>
            </a:r>
            <a:r>
              <a:rPr lang="ru-RU" dirty="0"/>
              <a:t>. Субъект аккуратно собирает информацию, оценивает альтернативы. </a:t>
            </a:r>
          </a:p>
          <a:p>
            <a:pPr lvl="0"/>
            <a:r>
              <a:rPr lang="ru-RU" sz="3200" b="1" dirty="0"/>
              <a:t>3 условия</a:t>
            </a:r>
            <a:r>
              <a:rPr lang="ru-RU" sz="3200" dirty="0"/>
              <a:t>, которые определяют стратегию: </a:t>
            </a:r>
          </a:p>
          <a:p>
            <a:pPr lvl="1"/>
            <a:r>
              <a:rPr lang="ru-RU" dirty="0"/>
              <a:t>информированность о серьезности риска, связанного с каждой из альтернатив;</a:t>
            </a:r>
          </a:p>
          <a:p>
            <a:pPr lvl="1"/>
            <a:r>
              <a:rPr lang="ru-RU" dirty="0"/>
              <a:t>уверенность в возможности нахождения наилучшего решения (оптимизм);</a:t>
            </a:r>
          </a:p>
          <a:p>
            <a:pPr lvl="1"/>
            <a:r>
              <a:rPr lang="ru-RU" dirty="0"/>
              <a:t>достаточность времени для поиска удовлетворительной альтернативы.</a:t>
            </a:r>
          </a:p>
          <a:p>
            <a:pPr lvl="0"/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Стадии принятия решения.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1. Выдвижение альтернатив. </a:t>
            </a:r>
          </a:p>
          <a:p>
            <a:r>
              <a:rPr lang="ru-RU" dirty="0"/>
              <a:t>2. Анализ альтернатив. Их рассмотрение и на собственном опыте, и возможно обращение за советом к другим людям. </a:t>
            </a:r>
          </a:p>
          <a:p>
            <a:r>
              <a:rPr lang="ru-RU" dirty="0"/>
              <a:t>3. Оценка. Используется балансная ведомость.  Постепенно  по мере работы может меняться содержание. Это динамичный инструмент. </a:t>
            </a:r>
          </a:p>
          <a:p>
            <a:pPr lvl="0"/>
            <a:r>
              <a:rPr lang="ru-RU" dirty="0"/>
              <a:t>4. Продумывание обязательств. После приятия решения – проблема объявления о решении. Обдумывается вопрос о  возможном неодобрении значимым окружением. Разрабатывается стратегия и тактика. </a:t>
            </a:r>
          </a:p>
          <a:p>
            <a:pPr lvl="0"/>
            <a:r>
              <a:rPr lang="ru-RU" dirty="0"/>
              <a:t>5. Этап следования принятому решению. Он может прерваться новыми возможностями, неожиданными обстоятельствами. Тогда необходимо вернуться на первую стадию. Но порог неопределенности уже выше.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Критерии оценки качества принятого решения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Рассмотрены ли все альтернативы. </a:t>
            </a:r>
          </a:p>
          <a:p>
            <a:pPr lvl="0"/>
            <a:r>
              <a:rPr lang="ru-RU" dirty="0"/>
              <a:t>Приняты ли во внимание цели выбора, ближайшие результаты каждого поведения. </a:t>
            </a:r>
          </a:p>
          <a:p>
            <a:pPr lvl="0"/>
            <a:r>
              <a:rPr lang="ru-RU" dirty="0"/>
              <a:t>Производилась ли оценка дальних последствий. </a:t>
            </a:r>
          </a:p>
          <a:p>
            <a:pPr lvl="0"/>
            <a:r>
              <a:rPr lang="ru-RU" dirty="0"/>
              <a:t>Осуществлялся ли поиск информации.</a:t>
            </a:r>
          </a:p>
          <a:p>
            <a:pPr lvl="0"/>
            <a:r>
              <a:rPr lang="ru-RU" dirty="0"/>
              <a:t>Была ли достаточная открытость к новой информации. </a:t>
            </a:r>
          </a:p>
          <a:p>
            <a:pPr lvl="0"/>
            <a:r>
              <a:rPr lang="ru-RU" dirty="0"/>
              <a:t>Есть ли возможность переоценки последствий. </a:t>
            </a:r>
          </a:p>
          <a:p>
            <a:pPr lvl="0"/>
            <a:r>
              <a:rPr lang="ru-RU" dirty="0"/>
              <a:t>Планировался ли процесс выполнения решения. 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Вопросы: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dirty="0"/>
              <a:t>Насколько велика вероятность риска, если воздерживаться от действий. </a:t>
            </a:r>
          </a:p>
          <a:p>
            <a:pPr lvl="0"/>
            <a:r>
              <a:rPr lang="ru-RU" dirty="0"/>
              <a:t>Насколько велика вероятность риска, если предпринимать какие-то действия. </a:t>
            </a:r>
          </a:p>
          <a:p>
            <a:pPr lvl="0"/>
            <a:r>
              <a:rPr lang="ru-RU" dirty="0"/>
              <a:t>Есть ли возможность найти удовлетворительное решение. </a:t>
            </a:r>
          </a:p>
          <a:p>
            <a:pPr lvl="0"/>
            <a:r>
              <a:rPr lang="ru-RU" dirty="0"/>
              <a:t>Достаточно ли времени для поиска удовлетворяющей альтернативы.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Балансная ведомость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397" cy="312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47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647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647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647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647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6477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6477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dirty="0">
                          <a:latin typeface="Times New Roman"/>
                        </a:rPr>
                        <a:t>Критерии оценки</a:t>
                      </a:r>
                    </a:p>
                  </a:txBody>
                  <a:tcPr marL="67945" marR="67945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>
                          <a:latin typeface="Times New Roman"/>
                        </a:rPr>
                        <a:t>Альтернативы</a:t>
                      </a:r>
                    </a:p>
                  </a:txBody>
                  <a:tcPr marL="67945" marR="6794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593" marR="90593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Польза для себя</a:t>
                      </a: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593" marR="90593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Вред для себя</a:t>
                      </a: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593" marR="90593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Польза для других</a:t>
                      </a: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593" marR="90593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Вред для других</a:t>
                      </a: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593" marR="90593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Самооценка</a:t>
                      </a: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593" marR="90593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Оценка других</a:t>
                      </a: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593" marR="90593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Презентация_шаблон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Презентация_шаблон</Template>
  <TotalTime>5</TotalTime>
  <Words>563</Words>
  <Application>Microsoft Office PowerPoint</Application>
  <PresentationFormat>Экран (4:3)</PresentationFormat>
  <Paragraphs>54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Презентация_шаблон</vt:lpstr>
      <vt:lpstr>Презентация PowerPoint</vt:lpstr>
      <vt:lpstr>Авторы технологии </vt:lpstr>
      <vt:lpstr>Неэффективные стратегии поведения в ситуации принятия решения</vt:lpstr>
      <vt:lpstr>Опасные аттитюды</vt:lpstr>
      <vt:lpstr>Эффективная стратегия </vt:lpstr>
      <vt:lpstr>Стадии принятия решения.  </vt:lpstr>
      <vt:lpstr>Критерии оценки качества принятого решения</vt:lpstr>
      <vt:lpstr>Вопросы: </vt:lpstr>
      <vt:lpstr>Балансная ведомость </vt:lpstr>
      <vt:lpstr>Вопросы на этапе сравнения альтернатив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Практикум по основам психологического консультирования</dc:title>
  <dc:creator>samsung</dc:creator>
  <cp:lastModifiedBy>Windows10</cp:lastModifiedBy>
  <cp:revision>5</cp:revision>
  <dcterms:created xsi:type="dcterms:W3CDTF">2020-03-23T15:02:32Z</dcterms:created>
  <dcterms:modified xsi:type="dcterms:W3CDTF">2021-12-02T12:46:07Z</dcterms:modified>
</cp:coreProperties>
</file>